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71" r:id="rId3"/>
    <p:sldId id="257" r:id="rId4"/>
    <p:sldId id="263" r:id="rId5"/>
    <p:sldId id="267" r:id="rId6"/>
    <p:sldId id="268" r:id="rId7"/>
    <p:sldId id="269" r:id="rId8"/>
    <p:sldId id="264" r:id="rId9"/>
    <p:sldId id="265" r:id="rId10"/>
    <p:sldId id="266" r:id="rId11"/>
    <p:sldId id="27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6CAC2-FBDA-40E7-AFCA-77FBABCD3F4B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1CE28-F4C6-4BEF-BD55-D47F6234337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B5FC2D-F5CC-4CB1-A198-EF85D2456F5A}" type="slidenum">
              <a:rPr lang="ru-RU"/>
              <a:pPr/>
              <a:t>2</a:t>
            </a:fld>
            <a:endParaRPr lang="ru-RU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D5B496-69CF-4C44-836F-67CEABDB94A2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407B76E-0270-496C-8661-9B2A913EB3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5B496-69CF-4C44-836F-67CEABDB94A2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07B76E-0270-496C-8661-9B2A913EB3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5B496-69CF-4C44-836F-67CEABDB94A2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07B76E-0270-496C-8661-9B2A913EB3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5B496-69CF-4C44-836F-67CEABDB94A2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07B76E-0270-496C-8661-9B2A913EB3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5B496-69CF-4C44-836F-67CEABDB94A2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07B76E-0270-496C-8661-9B2A913EB3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5B496-69CF-4C44-836F-67CEABDB94A2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07B76E-0270-496C-8661-9B2A913EB3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5B496-69CF-4C44-836F-67CEABDB94A2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07B76E-0270-496C-8661-9B2A913EB3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D5B496-69CF-4C44-836F-67CEABDB94A2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07B76E-0270-496C-8661-9B2A913EB3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D5B496-69CF-4C44-836F-67CEABDB94A2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407B76E-0270-496C-8661-9B2A913EB3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5B496-69CF-4C44-836F-67CEABDB94A2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07B76E-0270-496C-8661-9B2A913EB3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5B496-69CF-4C44-836F-67CEABDB94A2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07B76E-0270-496C-8661-9B2A913EB3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A22A729-A4D8-4DFD-BEC4-D4D88C94B7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D5B496-69CF-4C44-836F-67CEABDB94A2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407B76E-0270-496C-8661-9B2A913EB36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9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286279"/>
          </a:xfrm>
        </p:spPr>
        <p:txBody>
          <a:bodyPr/>
          <a:lstStyle/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Урок по теме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Арккосинус. Решение </a:t>
            </a: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уравнения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t = a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10 класс</a:t>
            </a:r>
          </a:p>
          <a:p>
            <a:pPr>
              <a:buNone/>
            </a:pPr>
            <a:r>
              <a:rPr lang="ru-RU" dirty="0" smtClean="0"/>
              <a:t>                                               </a:t>
            </a:r>
          </a:p>
          <a:p>
            <a:pPr algn="r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                        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учитель: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Бакеева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И.Р.</a:t>
            </a:r>
          </a:p>
          <a:p>
            <a:pPr algn="r">
              <a:buNone/>
            </a:pPr>
            <a:r>
              <a:rPr lang="ru-RU" sz="2000" dirty="0" smtClean="0"/>
              <a:t>                                                                                            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УМК:  Мордкович  А.Г.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500066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МАОУ «</a:t>
            </a:r>
            <a:r>
              <a:rPr lang="ru-RU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Бриентская</a:t>
            </a: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 СОШ» </a:t>
            </a:r>
            <a:endParaRPr lang="ru-RU" sz="1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7710таблица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286256"/>
            <a:ext cx="2442845" cy="1774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179388" y="620713"/>
            <a:ext cx="8964612" cy="9508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>
              <a:buFontTx/>
              <a:buAutoNum type="arabicPeriod"/>
            </a:pPr>
            <a:r>
              <a:rPr lang="ru-RU" sz="2400" b="1" dirty="0">
                <a:latin typeface="Times New Roman" pitchFamily="18" charset="0"/>
              </a:rPr>
              <a:t>Каково  будет  решение  </a:t>
            </a:r>
            <a:r>
              <a:rPr lang="ru-RU" sz="2400" b="1" dirty="0" smtClean="0">
                <a:latin typeface="Times New Roman" pitchFamily="18" charset="0"/>
              </a:rPr>
              <a:t>уравнения  </a:t>
            </a:r>
            <a:r>
              <a:rPr lang="en-US" sz="2400" b="1" dirty="0" err="1">
                <a:latin typeface="Times New Roman" pitchFamily="18" charset="0"/>
              </a:rPr>
              <a:t>cos</a:t>
            </a:r>
            <a:r>
              <a:rPr lang="en-US" sz="2400" b="1" dirty="0">
                <a:latin typeface="Times New Roman" pitchFamily="18" charset="0"/>
              </a:rPr>
              <a:t> x = a </a:t>
            </a:r>
            <a:r>
              <a:rPr lang="ru-RU" sz="2400" b="1" dirty="0">
                <a:latin typeface="Times New Roman" pitchFamily="18" charset="0"/>
              </a:rPr>
              <a:t> при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‌ а ‌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1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179388" y="1557338"/>
            <a:ext cx="8964612" cy="9429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 При  каком  значении  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уравнение 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x = a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имеет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решение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142844" y="2500306"/>
            <a:ext cx="9001156" cy="8572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>
              <a:buFontTx/>
              <a:buAutoNum type="arabicPeriod" startAt="3"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Какой  формулой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выражается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это  решение?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179388" y="3357563"/>
            <a:ext cx="8964612" cy="12255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 dirty="0">
                <a:latin typeface="Times New Roman" pitchFamily="18" charset="0"/>
              </a:rPr>
              <a:t>4.На  какой  оси </a:t>
            </a:r>
            <a:r>
              <a:rPr lang="ru-RU" sz="2400" b="1" dirty="0" smtClean="0">
                <a:latin typeface="Times New Roman" pitchFamily="18" charset="0"/>
              </a:rPr>
              <a:t>откладывается</a:t>
            </a:r>
          </a:p>
          <a:p>
            <a:pPr marL="342900" indent="-342900"/>
            <a:r>
              <a:rPr lang="ru-RU" sz="2400" b="1" dirty="0" smtClean="0">
                <a:latin typeface="Times New Roman" pitchFamily="18" charset="0"/>
              </a:rPr>
              <a:t>значение  а  при  решении  уравнения  </a:t>
            </a:r>
            <a:r>
              <a:rPr lang="en-US" sz="2400" b="1" dirty="0" err="1" smtClean="0">
                <a:latin typeface="Times New Roman" pitchFamily="18" charset="0"/>
              </a:rPr>
              <a:t>cos</a:t>
            </a:r>
            <a:r>
              <a:rPr lang="en-US" sz="2400" b="1" dirty="0" smtClean="0">
                <a:latin typeface="Times New Roman" pitchFamily="18" charset="0"/>
              </a:rPr>
              <a:t> x = a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</a:rPr>
              <a:t>?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5142" name="Rectangle 22"/>
          <p:cNvSpPr>
            <a:spLocks noChangeArrowheads="1"/>
          </p:cNvSpPr>
          <p:nvPr/>
        </p:nvSpPr>
        <p:spPr bwMode="auto">
          <a:xfrm>
            <a:off x="179388" y="4581525"/>
            <a:ext cx="8964612" cy="936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5. В  каком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промежутке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находится 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arccos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a ?</a:t>
            </a:r>
          </a:p>
        </p:txBody>
      </p:sp>
      <p:sp>
        <p:nvSpPr>
          <p:cNvPr id="5143" name="Rectangle 23"/>
          <p:cNvSpPr>
            <a:spLocks noChangeArrowheads="1"/>
          </p:cNvSpPr>
          <p:nvPr/>
        </p:nvSpPr>
        <p:spPr bwMode="auto">
          <a:xfrm>
            <a:off x="179388" y="5516563"/>
            <a:ext cx="8964612" cy="10080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 dirty="0">
                <a:latin typeface="Times New Roman" pitchFamily="18" charset="0"/>
              </a:rPr>
              <a:t>6.</a:t>
            </a:r>
            <a:r>
              <a:rPr lang="en-US" sz="2400" b="1" dirty="0">
                <a:latin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</a:rPr>
              <a:t>Чему  </a:t>
            </a:r>
            <a:r>
              <a:rPr lang="ru-RU" sz="2400" b="1" dirty="0" smtClean="0">
                <a:latin typeface="Times New Roman" pitchFamily="18" charset="0"/>
              </a:rPr>
              <a:t>равняется</a:t>
            </a:r>
            <a:r>
              <a:rPr lang="en-US" sz="2400" b="1" dirty="0" smtClean="0">
                <a:latin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</a:rPr>
              <a:t>arccos</a:t>
            </a:r>
            <a:r>
              <a:rPr lang="en-US" sz="2400" b="1" dirty="0">
                <a:latin typeface="Times New Roman" pitchFamily="18" charset="0"/>
              </a:rPr>
              <a:t> ( - a)?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1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1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1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1" grpId="0" build="p" animBg="1"/>
      <p:bldP spid="5133" grpId="0" build="p" animBg="1"/>
      <p:bldP spid="5135" grpId="0" build="p" animBg="1"/>
      <p:bldP spid="5137" grpId="0" build="p" animBg="1"/>
      <p:bldP spid="5142" grpId="0" build="p" animBg="1"/>
      <p:bldP spid="514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В первую колонку запишите верные равенства, во вторую неверные:</a:t>
            </a:r>
            <a:endParaRPr lang="ru-RU" sz="2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2434" y="2462676"/>
            <a:ext cx="8348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357158" y="1428736"/>
          <a:ext cx="2968625" cy="1044575"/>
        </p:xfrm>
        <a:graphic>
          <a:graphicData uri="http://schemas.openxmlformats.org/presentationml/2006/ole">
            <p:oleObj spid="_x0000_s3073" name="Формула" r:id="rId3" imgW="952200" imgH="393480" progId="Equation.3">
              <p:embed/>
            </p:oleObj>
          </a:graphicData>
        </a:graphic>
      </p:graphicFrame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85720" y="2571744"/>
          <a:ext cx="3567113" cy="1017587"/>
        </p:xfrm>
        <a:graphic>
          <a:graphicData uri="http://schemas.openxmlformats.org/presentationml/2006/ole">
            <p:oleObj spid="_x0000_s3074" name="Формула" r:id="rId4" imgW="1282680" imgH="393480" progId="Equation.3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357686" y="1285860"/>
          <a:ext cx="4208463" cy="1143000"/>
        </p:xfrm>
        <a:graphic>
          <a:graphicData uri="http://schemas.openxmlformats.org/presentationml/2006/ole">
            <p:oleObj spid="_x0000_s3075" name="Формула" r:id="rId5" imgW="1346040" imgH="431640" progId="Equation.3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4214810" y="2500306"/>
          <a:ext cx="4692650" cy="1109662"/>
        </p:xfrm>
        <a:graphic>
          <a:graphicData uri="http://schemas.openxmlformats.org/presentationml/2006/ole">
            <p:oleObj spid="_x0000_s3076" name="Формула" r:id="rId6" imgW="1218960" imgH="431640" progId="Equation.3">
              <p:embed/>
            </p:oleObj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1071538" y="4071942"/>
          <a:ext cx="6338526" cy="1000118"/>
        </p:xfrm>
        <a:graphic>
          <a:graphicData uri="http://schemas.openxmlformats.org/presentationml/2006/ole">
            <p:oleObj spid="_x0000_s3077" name="Формула" r:id="rId7" imgW="179064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357158" y="642918"/>
          <a:ext cx="2928958" cy="1030972"/>
        </p:xfrm>
        <a:graphic>
          <a:graphicData uri="http://schemas.openxmlformats.org/presentationml/2006/ole">
            <p:oleObj spid="_x0000_s19458" name="Формула" r:id="rId3" imgW="952200" imgH="393480" progId="Equation.3">
              <p:embed/>
            </p:oleObj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285720" y="1928802"/>
          <a:ext cx="4143404" cy="1124477"/>
        </p:xfrm>
        <a:graphic>
          <a:graphicData uri="http://schemas.openxmlformats.org/presentationml/2006/ole">
            <p:oleObj spid="_x0000_s19460" name="Формула" r:id="rId4" imgW="1346040" imgH="431640" progId="Equation.3">
              <p:embed/>
            </p:oleObj>
          </a:graphicData>
        </a:graphic>
      </p:graphicFrame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285720" y="3357562"/>
          <a:ext cx="4786346" cy="1056122"/>
        </p:xfrm>
        <a:graphic>
          <a:graphicData uri="http://schemas.openxmlformats.org/presentationml/2006/ole">
            <p:oleObj spid="_x0000_s19461" name="Формула" r:id="rId5" imgW="1790640" imgH="393480" progId="Equation.3">
              <p:embed/>
            </p:oleObj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4857752" y="642918"/>
          <a:ext cx="3509417" cy="1000132"/>
        </p:xfrm>
        <a:graphic>
          <a:graphicData uri="http://schemas.openxmlformats.org/presentationml/2006/ole">
            <p:oleObj spid="_x0000_s19462" name="Формула" r:id="rId6" imgW="1282680" imgH="393480" progId="Equation.3">
              <p:embed/>
            </p:oleObj>
          </a:graphicData>
        </a:graphic>
      </p:graphicFrame>
      <p:graphicFrame>
        <p:nvGraphicFramePr>
          <p:cNvPr id="19463" name="Object 4"/>
          <p:cNvGraphicFramePr>
            <a:graphicFrameLocks noChangeAspect="1"/>
          </p:cNvGraphicFramePr>
          <p:nvPr/>
        </p:nvGraphicFramePr>
        <p:xfrm>
          <a:off x="4857752" y="2000240"/>
          <a:ext cx="3718518" cy="1071570"/>
        </p:xfrm>
        <a:graphic>
          <a:graphicData uri="http://schemas.openxmlformats.org/presentationml/2006/ole">
            <p:oleObj spid="_x0000_s19463" name="Формула" r:id="rId7" imgW="1206360" imgH="431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Имеет ли смысл выражение:</a:t>
            </a:r>
            <a:endParaRPr lang="ru-RU" sz="4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619125" y="1428750"/>
          <a:ext cx="7091363" cy="3200400"/>
        </p:xfrm>
        <a:graphic>
          <a:graphicData uri="http://schemas.openxmlformats.org/presentationml/2006/ole">
            <p:oleObj spid="_x0000_s23554" name="Формула" r:id="rId3" imgW="2273040" imgH="8632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Какие из уравнений не имеют решений?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3286116" y="1285860"/>
          <a:ext cx="4000528" cy="5257896"/>
        </p:xfrm>
        <a:graphic>
          <a:graphicData uri="http://schemas.openxmlformats.org/presentationml/2006/ole">
            <p:oleObj spid="_x0000_s25602" name="Формула" r:id="rId3" imgW="1002960" imgH="15490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611188" y="188913"/>
            <a:ext cx="8080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ru-RU" sz="3600" i="1" dirty="0">
                <a:solidFill>
                  <a:schemeClr val="accent2">
                    <a:lumMod val="50000"/>
                  </a:schemeClr>
                </a:solidFill>
              </a:rPr>
              <a:t>Уравнение  </a:t>
            </a:r>
            <a:r>
              <a:rPr lang="en-US" sz="3600" i="1" dirty="0">
                <a:solidFill>
                  <a:schemeClr val="accent2">
                    <a:lumMod val="50000"/>
                  </a:schemeClr>
                </a:solidFill>
              </a:rPr>
              <a:t>cost =</a:t>
            </a:r>
            <a:r>
              <a:rPr lang="en-US" sz="4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4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514350" y="2116138"/>
            <a:ext cx="3598863" cy="3598862"/>
          </a:xfrm>
          <a:prstGeom prst="ellipse">
            <a:avLst/>
          </a:prstGeom>
          <a:noFill/>
          <a:ln w="57150">
            <a:solidFill>
              <a:srgbClr val="99CC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4A04FA"/>
              </a:solidFill>
            </a:endParaRPr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2300288" y="1752600"/>
            <a:ext cx="0" cy="426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sm" len="sm"/>
            <a:tailEnd type="none" w="sm" len="sm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228600" y="3930650"/>
            <a:ext cx="426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sm" len="sm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2133600" y="3960813"/>
            <a:ext cx="381000" cy="244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1600">
                <a:latin typeface="Times New Roman" pitchFamily="18" charset="0"/>
              </a:rPr>
              <a:t>0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4552950" y="3944938"/>
            <a:ext cx="381000" cy="365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2400" i="1">
                <a:latin typeface="Times New Roman" pitchFamily="18" charset="0"/>
              </a:rPr>
              <a:t>x</a:t>
            </a:r>
            <a:endParaRPr kumimoji="1" lang="ru-RU" sz="2400" i="1">
              <a:latin typeface="Times New Roman" pitchFamily="18" charset="0"/>
            </a:endParaRP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2038350" y="1658938"/>
            <a:ext cx="381000" cy="438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72000" tIns="36000" rIns="36000" bIns="3600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2400" i="1">
                <a:latin typeface="Times New Roman" pitchFamily="18" charset="0"/>
              </a:rPr>
              <a:t>y</a:t>
            </a:r>
            <a:endParaRPr kumimoji="1" lang="ru-RU" sz="2400" i="1">
              <a:latin typeface="Times New Roman" pitchFamily="18" charset="0"/>
            </a:endParaRP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4933950" y="2057400"/>
            <a:ext cx="38290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2000" dirty="0">
                <a:latin typeface="Times New Roman" pitchFamily="18" charset="0"/>
              </a:rPr>
              <a:t>2</a:t>
            </a:r>
            <a:r>
              <a:rPr kumimoji="1" lang="ru-RU" sz="2000" dirty="0">
                <a:latin typeface="Times New Roman" pitchFamily="18" charset="0"/>
              </a:rPr>
              <a:t>. Построить прямую </a:t>
            </a:r>
            <a:r>
              <a:rPr kumimoji="1" lang="ru-RU" sz="2000" dirty="0" err="1">
                <a:latin typeface="Times New Roman" pitchFamily="18" charset="0"/>
              </a:rPr>
              <a:t>х=</a:t>
            </a:r>
            <a:r>
              <a:rPr kumimoji="1" lang="ru-RU" sz="2000" i="1" dirty="0" err="1">
                <a:latin typeface="Times New Roman" pitchFamily="18" charset="0"/>
              </a:rPr>
              <a:t>а</a:t>
            </a:r>
            <a:r>
              <a:rPr kumimoji="1" lang="en-US" sz="2000" dirty="0">
                <a:latin typeface="Times New Roman" pitchFamily="18" charset="0"/>
              </a:rPr>
              <a:t>.</a:t>
            </a:r>
            <a:endParaRPr kumimoji="1" lang="ru-RU" sz="2000" dirty="0">
              <a:latin typeface="Times New Roman" pitchFamily="18" charset="0"/>
            </a:endParaRP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4932363" y="2565400"/>
            <a:ext cx="382905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dirty="0">
                <a:latin typeface="Times New Roman" pitchFamily="18" charset="0"/>
              </a:rPr>
              <a:t>3. Отметить точки пересечения прямой с окружностью</a:t>
            </a:r>
            <a:r>
              <a:rPr kumimoji="1" lang="en-US" sz="2000" dirty="0">
                <a:latin typeface="Times New Roman" pitchFamily="18" charset="0"/>
              </a:rPr>
              <a:t>.</a:t>
            </a:r>
            <a:endParaRPr kumimoji="1" lang="ru-RU" sz="2000" dirty="0">
              <a:latin typeface="Times New Roman" pitchFamily="18" charset="0"/>
            </a:endParaRP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4932363" y="3284538"/>
            <a:ext cx="382905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dirty="0">
                <a:latin typeface="Times New Roman" pitchFamily="18" charset="0"/>
              </a:rPr>
              <a:t>4. Полученные точки – решение уравнения </a:t>
            </a:r>
            <a:r>
              <a:rPr kumimoji="1" lang="en-US" sz="2000" i="1" dirty="0">
                <a:latin typeface="Times New Roman" pitchFamily="18" charset="0"/>
              </a:rPr>
              <a:t>cost = a.</a:t>
            </a:r>
            <a:endParaRPr kumimoji="1" lang="ru-RU" sz="2000" i="1" dirty="0">
              <a:latin typeface="Times New Roman" pitchFamily="18" charset="0"/>
            </a:endParaRP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4932363" y="4005263"/>
            <a:ext cx="382905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dirty="0">
                <a:latin typeface="Times New Roman" pitchFamily="18" charset="0"/>
              </a:rPr>
              <a:t>5. Записать общее решение уравнения</a:t>
            </a:r>
            <a:r>
              <a:rPr kumimoji="1" lang="en-US" sz="2000" dirty="0">
                <a:latin typeface="Times New Roman" pitchFamily="18" charset="0"/>
              </a:rPr>
              <a:t>.</a:t>
            </a:r>
            <a:endParaRPr kumimoji="1" lang="ru-RU" sz="2000" dirty="0">
              <a:latin typeface="Times New Roman" pitchFamily="18" charset="0"/>
            </a:endParaRP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4953000" y="1600200"/>
            <a:ext cx="38290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2000" dirty="0">
                <a:latin typeface="Times New Roman" pitchFamily="18" charset="0"/>
              </a:rPr>
              <a:t>1</a:t>
            </a:r>
            <a:r>
              <a:rPr kumimoji="1" lang="ru-RU" sz="2000" dirty="0">
                <a:latin typeface="Times New Roman" pitchFamily="18" charset="0"/>
              </a:rPr>
              <a:t>. Проверить условие </a:t>
            </a:r>
            <a:r>
              <a:rPr kumimoji="1" lang="ru-RU" sz="2000" i="1" dirty="0">
                <a:latin typeface="Times New Roman" pitchFamily="18" charset="0"/>
                <a:cs typeface="Times New Roman" pitchFamily="18" charset="0"/>
              </a:rPr>
              <a:t>|</a:t>
            </a:r>
            <a:r>
              <a:rPr kumimoji="1" lang="en-US" sz="2000" i="1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kumimoji="1" lang="ru-RU" sz="2000" i="1" dirty="0">
                <a:latin typeface="Times New Roman" pitchFamily="18" charset="0"/>
                <a:cs typeface="Times New Roman" pitchFamily="18" charset="0"/>
              </a:rPr>
              <a:t>|</a:t>
            </a:r>
            <a:r>
              <a:rPr kumimoji="1" lang="en-US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Arial" charset="0"/>
              </a:rPr>
              <a:t>≤</a:t>
            </a:r>
            <a:r>
              <a:rPr kumimoji="1" lang="en-US" sz="2000" i="1" dirty="0">
                <a:latin typeface="Times New Roman" pitchFamily="18" charset="0"/>
                <a:cs typeface="Times New Roman" pitchFamily="18" charset="0"/>
                <a:sym typeface="Math1" pitchFamily="2" charset="2"/>
              </a:rPr>
              <a:t> </a:t>
            </a:r>
            <a:r>
              <a:rPr kumimoji="1" lang="en-US" sz="2000" dirty="0">
                <a:latin typeface="Times New Roman" pitchFamily="18" charset="0"/>
                <a:cs typeface="Times New Roman" pitchFamily="18" charset="0"/>
                <a:sym typeface="Math1" pitchFamily="2" charset="2"/>
              </a:rPr>
              <a:t>1</a:t>
            </a:r>
            <a:endParaRPr kumimoji="1" lang="ru-RU" sz="2000" dirty="0">
              <a:latin typeface="Times New Roman" pitchFamily="18" charset="0"/>
              <a:cs typeface="Times New Roman" pitchFamily="18" charset="0"/>
              <a:sym typeface="Math1" pitchFamily="2" charset="2"/>
            </a:endParaRP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3132138" y="3860800"/>
            <a:ext cx="76200" cy="76200"/>
          </a:xfrm>
          <a:prstGeom prst="flowChartConnector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3276600" y="4005263"/>
            <a:ext cx="381000" cy="365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2400" i="1">
                <a:latin typeface="Times New Roman" pitchFamily="18" charset="0"/>
              </a:rPr>
              <a:t>a</a:t>
            </a:r>
            <a:endParaRPr kumimoji="1" lang="ru-RU" sz="2400" i="1">
              <a:latin typeface="Times New Roman" pitchFamily="18" charset="0"/>
            </a:endParaRPr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>
            <a:off x="3203575" y="2349500"/>
            <a:ext cx="0" cy="3167063"/>
          </a:xfrm>
          <a:prstGeom prst="line">
            <a:avLst/>
          </a:prstGeom>
          <a:noFill/>
          <a:ln w="12700">
            <a:solidFill>
              <a:srgbClr val="33CCCC"/>
            </a:solidFill>
            <a:prstDash val="dash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>
            <a:off x="3203575" y="2276475"/>
            <a:ext cx="111125" cy="111125"/>
          </a:xfrm>
          <a:prstGeom prst="flowChartConnector">
            <a:avLst/>
          </a:prstGeom>
          <a:solidFill>
            <a:srgbClr val="99CC00"/>
          </a:solidFill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4A04FA"/>
              </a:solidFill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3132138" y="5373688"/>
            <a:ext cx="111125" cy="111125"/>
          </a:xfrm>
          <a:prstGeom prst="flowChartConnector">
            <a:avLst/>
          </a:prstGeom>
          <a:solidFill>
            <a:srgbClr val="99CC00"/>
          </a:solidFill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4A04FA"/>
              </a:solidFill>
            </a:endParaRPr>
          </a:p>
        </p:txBody>
      </p:sp>
      <p:sp>
        <p:nvSpPr>
          <p:cNvPr id="5142" name="Text Box 22"/>
          <p:cNvSpPr txBox="1">
            <a:spLocks noChangeArrowheads="1"/>
          </p:cNvSpPr>
          <p:nvPr/>
        </p:nvSpPr>
        <p:spPr bwMode="auto">
          <a:xfrm>
            <a:off x="3132138" y="1844675"/>
            <a:ext cx="381000" cy="438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72000" tIns="36000" rIns="36000" bIns="3600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2400" i="1">
                <a:latin typeface="Times New Roman" pitchFamily="18" charset="0"/>
              </a:rPr>
              <a:t>t</a:t>
            </a:r>
            <a:r>
              <a:rPr kumimoji="1" lang="en-US" sz="2400" b="1" i="1" baseline="-25000">
                <a:latin typeface="Times New Roman" pitchFamily="18" charset="0"/>
              </a:rPr>
              <a:t>1</a:t>
            </a:r>
            <a:endParaRPr kumimoji="1" lang="ru-RU" sz="2400" b="1" i="1" baseline="-25000">
              <a:latin typeface="Times New Roman" pitchFamily="18" charset="0"/>
            </a:endParaRPr>
          </a:p>
        </p:txBody>
      </p:sp>
      <p:sp>
        <p:nvSpPr>
          <p:cNvPr id="5143" name="Text Box 23"/>
          <p:cNvSpPr txBox="1">
            <a:spLocks noChangeArrowheads="1"/>
          </p:cNvSpPr>
          <p:nvPr/>
        </p:nvSpPr>
        <p:spPr bwMode="auto">
          <a:xfrm>
            <a:off x="3059113" y="5589588"/>
            <a:ext cx="609600" cy="438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72000" tIns="36000" rIns="36000" bIns="3600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2400" i="1">
                <a:latin typeface="Times New Roman" pitchFamily="18" charset="0"/>
              </a:rPr>
              <a:t>-t</a:t>
            </a:r>
            <a:r>
              <a:rPr kumimoji="1" lang="en-US" sz="2400" b="1" i="1" baseline="-25000">
                <a:latin typeface="Times New Roman" pitchFamily="18" charset="0"/>
              </a:rPr>
              <a:t>1</a:t>
            </a:r>
            <a:endParaRPr kumimoji="1" lang="ru-RU" sz="2400" b="1" i="1" baseline="-25000">
              <a:latin typeface="Times New Roman" pitchFamily="18" charset="0"/>
            </a:endParaRPr>
          </a:p>
        </p:txBody>
      </p:sp>
      <p:sp>
        <p:nvSpPr>
          <p:cNvPr id="5145" name="Text Box 25"/>
          <p:cNvSpPr txBox="1">
            <a:spLocks noChangeArrowheads="1"/>
          </p:cNvSpPr>
          <p:nvPr/>
        </p:nvSpPr>
        <p:spPr bwMode="auto">
          <a:xfrm>
            <a:off x="228600" y="3962400"/>
            <a:ext cx="381000" cy="244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1600">
                <a:latin typeface="Times New Roman" pitchFamily="18" charset="0"/>
              </a:rPr>
              <a:t>-1</a:t>
            </a:r>
            <a:endParaRPr kumimoji="1" lang="ru-RU" sz="1600">
              <a:latin typeface="Times New Roman" pitchFamily="18" charset="0"/>
            </a:endParaRPr>
          </a:p>
        </p:txBody>
      </p:sp>
      <p:sp>
        <p:nvSpPr>
          <p:cNvPr id="5146" name="Text Box 26"/>
          <p:cNvSpPr txBox="1">
            <a:spLocks noChangeArrowheads="1"/>
          </p:cNvSpPr>
          <p:nvPr/>
        </p:nvSpPr>
        <p:spPr bwMode="auto">
          <a:xfrm>
            <a:off x="4191000" y="3962400"/>
            <a:ext cx="381000" cy="244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1600">
                <a:latin typeface="Times New Roman" pitchFamily="18" charset="0"/>
              </a:rPr>
              <a:t>1</a:t>
            </a:r>
            <a:endParaRPr kumimoji="1" lang="ru-RU" sz="1600">
              <a:latin typeface="Times New Roman" pitchFamily="18" charset="0"/>
            </a:endParaRPr>
          </a:p>
        </p:txBody>
      </p:sp>
      <p:graphicFrame>
        <p:nvGraphicFramePr>
          <p:cNvPr id="5153" name="Object 33"/>
          <p:cNvGraphicFramePr>
            <a:graphicFrameLocks noChangeAspect="1"/>
          </p:cNvGraphicFramePr>
          <p:nvPr>
            <p:ph sz="quarter" idx="3"/>
          </p:nvPr>
        </p:nvGraphicFramePr>
        <p:xfrm>
          <a:off x="4140200" y="4868863"/>
          <a:ext cx="4248150" cy="1357312"/>
        </p:xfrm>
        <a:graphic>
          <a:graphicData uri="http://schemas.openxmlformats.org/presentationml/2006/ole">
            <p:oleObj spid="_x0000_s24578" name="Формула" r:id="rId3" imgW="1231560" imgH="393480" progId="Equation.3">
              <p:embed/>
            </p:oleObj>
          </a:graphicData>
        </a:graphic>
      </p:graphicFrame>
      <p:graphicFrame>
        <p:nvGraphicFramePr>
          <p:cNvPr id="5156" name="Object 36"/>
          <p:cNvGraphicFramePr>
            <a:graphicFrameLocks noChangeAspect="1"/>
          </p:cNvGraphicFramePr>
          <p:nvPr>
            <p:ph sz="quarter" idx="4"/>
          </p:nvPr>
        </p:nvGraphicFramePr>
        <p:xfrm>
          <a:off x="6732588" y="333375"/>
          <a:ext cx="347662" cy="896938"/>
        </p:xfrm>
        <a:graphic>
          <a:graphicData uri="http://schemas.openxmlformats.org/presentationml/2006/ole">
            <p:oleObj spid="_x0000_s24579" name="Формула" r:id="rId4" imgW="1522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7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9000"/>
                            </p:stCondLst>
                            <p:childTnLst>
                              <p:par>
                                <p:cTn id="6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11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1" grpId="0" autoUpdateAnimBg="0"/>
      <p:bldP spid="5133" grpId="0" autoUpdateAnimBg="0"/>
      <p:bldP spid="5134" grpId="0" autoUpdateAnimBg="0"/>
      <p:bldP spid="5135" grpId="0" autoUpdateAnimBg="0"/>
      <p:bldP spid="5136" grpId="0" autoUpdateAnimBg="0"/>
      <p:bldP spid="5137" grpId="0" animBg="1"/>
      <p:bldP spid="5138" grpId="0" autoUpdateAnimBg="0"/>
      <p:bldP spid="5139" grpId="0" animBg="1"/>
      <p:bldP spid="5140" grpId="0" animBg="1"/>
      <p:bldP spid="5141" grpId="0" animBg="1"/>
      <p:bldP spid="5142" grpId="0" autoUpdateAnimBg="0"/>
      <p:bldP spid="5143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Найдите корень уравнения</a:t>
            </a:r>
            <a:endParaRPr lang="ru-RU" sz="4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500034" y="1571612"/>
          <a:ext cx="6938417" cy="2000264"/>
        </p:xfrm>
        <a:graphic>
          <a:graphicData uri="http://schemas.openxmlformats.org/presentationml/2006/ole">
            <p:oleObj spid="_x0000_s20482" name="Формула" r:id="rId3" imgW="2298600" imgH="660240" progId="Equation.3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500034" y="3714752"/>
          <a:ext cx="5168900" cy="1308100"/>
        </p:xfrm>
        <a:graphic>
          <a:graphicData uri="http://schemas.openxmlformats.org/presentationml/2006/ole">
            <p:oleObj spid="_x0000_s20483" name="Формула" r:id="rId4" imgW="2031840" imgH="431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57224" y="428604"/>
            <a:ext cx="7215238" cy="642942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Найдите корень уравнения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1065213" y="1428750"/>
          <a:ext cx="6297612" cy="3714750"/>
        </p:xfrm>
        <a:graphic>
          <a:graphicData uri="http://schemas.openxmlformats.org/presentationml/2006/ole">
            <p:oleObj spid="_x0000_s21506" name="Формула" r:id="rId3" imgW="2031840" imgH="124452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571472" y="4643446"/>
          <a:ext cx="4038600" cy="1285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/>
                <a:gridCol w="1346200"/>
                <a:gridCol w="1346200"/>
              </a:tblGrid>
              <a:tr h="60722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marL="72198" marR="721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marL="72198" marR="721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marL="72198" marR="72198"/>
                </a:tc>
              </a:tr>
              <a:tr h="67866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198" marR="72198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198" marR="72198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198" marR="72198"/>
                </a:tc>
              </a:tr>
            </a:tbl>
          </a:graphicData>
        </a:graphic>
      </p:graphicFrame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2000232" y="5357826"/>
            <a:ext cx="714380" cy="43515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effectLst/>
              </a:rPr>
              <a:t/>
            </a:r>
            <a:br>
              <a:rPr lang="ru-RU" sz="3100" dirty="0" smtClean="0">
                <a:effectLst/>
              </a:rPr>
            </a:br>
            <a:r>
              <a:rPr 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Установите соответствие: уравнение и соответствующий ему корень. 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1285852" y="1643050"/>
          <a:ext cx="2097079" cy="1693090"/>
        </p:xfrm>
        <a:graphic>
          <a:graphicData uri="http://schemas.openxmlformats.org/presentationml/2006/ole">
            <p:oleObj spid="_x0000_s22530" name="Формула" r:id="rId3" imgW="787320" imgH="660240" progId="Equation.3">
              <p:embed/>
            </p:oleObj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3786182" y="1571612"/>
          <a:ext cx="2300287" cy="2736850"/>
        </p:xfrm>
        <a:graphic>
          <a:graphicData uri="http://schemas.openxmlformats.org/presentationml/2006/ole">
            <p:oleObj spid="_x0000_s22531" name="Формула" r:id="rId4" imgW="863280" imgH="1066680" progId="Equation.3">
              <p:embed/>
            </p:oleObj>
          </a:graphicData>
        </a:graphic>
      </p:graphicFrame>
      <p:sp>
        <p:nvSpPr>
          <p:cNvPr id="10" name="Содержимое 6"/>
          <p:cNvSpPr txBox="1">
            <a:spLocks/>
          </p:cNvSpPr>
          <p:nvPr/>
        </p:nvSpPr>
        <p:spPr>
          <a:xfrm>
            <a:off x="714348" y="5357826"/>
            <a:ext cx="714380" cy="435151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365760" lvl="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en-US" sz="2800" dirty="0" smtClean="0"/>
              <a:t>d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одержимое 6"/>
          <p:cNvSpPr txBox="1">
            <a:spLocks/>
          </p:cNvSpPr>
          <p:nvPr/>
        </p:nvSpPr>
        <p:spPr>
          <a:xfrm>
            <a:off x="3571868" y="5357826"/>
            <a:ext cx="714380" cy="435151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365760" lvl="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0" grpId="0" build="p"/>
      <p:bldP spid="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32400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§ 15</a:t>
            </a:r>
          </a:p>
          <a:p>
            <a:pPr indent="-32400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№15.12.(б)</a:t>
            </a:r>
          </a:p>
          <a:p>
            <a:pPr indent="-32400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№15.13(а)</a:t>
            </a:r>
          </a:p>
          <a:p>
            <a:pPr indent="-32400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№15.14(г)</a:t>
            </a:r>
          </a:p>
          <a:p>
            <a:pPr indent="-32400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№15.15(г)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indent="-324000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33(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б) инд.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507</TotalTime>
  <Words>214</Words>
  <Application>Microsoft Office PowerPoint</Application>
  <PresentationFormat>Экран (4:3)</PresentationFormat>
  <Paragraphs>48</Paragraphs>
  <Slides>11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Открытая</vt:lpstr>
      <vt:lpstr>Формула</vt:lpstr>
      <vt:lpstr>МАОУ «Бриентская СОШ» </vt:lpstr>
      <vt:lpstr>Слайд 2</vt:lpstr>
      <vt:lpstr>В первую колонку запишите верные равенства, во вторую неверные:</vt:lpstr>
      <vt:lpstr>Слайд 4</vt:lpstr>
      <vt:lpstr>Имеет ли смысл выражение:</vt:lpstr>
      <vt:lpstr>Какие из уравнений не имеют решений?</vt:lpstr>
      <vt:lpstr>Слайд 7</vt:lpstr>
      <vt:lpstr>Найдите корень уравнения</vt:lpstr>
      <vt:lpstr>Найдите корень уравнения</vt:lpstr>
      <vt:lpstr> Установите соответствие: уравнение и соответствующий ему корень.  </vt:lpstr>
      <vt:lpstr>Домашнее задание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МОУ «СОШ с. Заветное» Энгельсского района Саратовской области</dc:title>
  <dc:creator>UserXP</dc:creator>
  <cp:lastModifiedBy>Ирина</cp:lastModifiedBy>
  <cp:revision>66</cp:revision>
  <dcterms:created xsi:type="dcterms:W3CDTF">2011-11-07T10:12:41Z</dcterms:created>
  <dcterms:modified xsi:type="dcterms:W3CDTF">2016-10-02T18:19:21Z</dcterms:modified>
</cp:coreProperties>
</file>